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1032" y="27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6387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019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2366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530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4196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2654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3647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3871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0213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2515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156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6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2135-AA6B-4524-87DE-275E8C9689B9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9278-3113-4414-822B-F8841848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2467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ollegio@collegiogeometri.bo.it" TargetMode="External"/><Relationship Id="rId4" Type="http://schemas.openxmlformats.org/officeDocument/2006/relationships/hyperlink" Target="mailto:fondazione@fondazionegeometrier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collegio@collegiogeometri.bo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035" y="119752"/>
            <a:ext cx="2571836" cy="745262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9829" y="1475656"/>
            <a:ext cx="6336704" cy="2336800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CORSO </a:t>
            </a:r>
            <a:r>
              <a:rPr lang="it-IT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AGGIORNAMENTO IN PREVENZIONE INCENDI FINALIZZATO AL MANTENIMENTO DELL’ISCRIZIONE DEI PROFESSIONISTI NEGLI ELENCHI DEL MINISTERO DELL’INTERNO (D.M. 5 AGOSTO 2011, ART. 7).</a:t>
            </a:r>
          </a:p>
          <a:p>
            <a:r>
              <a:rPr lang="it-IT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 </a:t>
            </a:r>
          </a:p>
          <a:p>
            <a:r>
              <a:rPr lang="it-IT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IL CODICE DI PREVENZIONE INCENDI – D.M. 3 AGOSTO 2015</a:t>
            </a:r>
          </a:p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9" y="157181"/>
            <a:ext cx="2482234" cy="67040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492896" y="58136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In collaborazione con la </a:t>
            </a:r>
            <a:endParaRPr lang="it-IT" sz="1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73610" y="3707904"/>
            <a:ext cx="6395749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/>
            <a:endParaRPr lang="it-IT" sz="1100" dirty="0">
              <a:latin typeface="Arial Narrow" panose="020B0606020202030204" pitchFamily="34" charset="0"/>
            </a:endParaRPr>
          </a:p>
          <a:p>
            <a:pPr algn="ctr" eaLnBrk="0"/>
            <a:r>
              <a:rPr lang="it-IT" sz="1400" dirty="0">
                <a:latin typeface="Arial Narrow" panose="020B0606020202030204" pitchFamily="34" charset="0"/>
              </a:rPr>
              <a:t>presso la sede del </a:t>
            </a:r>
          </a:p>
          <a:p>
            <a:pPr algn="ctr" eaLnBrk="0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Collegio Geometri e Geometri </a:t>
            </a:r>
            <a:endParaRPr lang="it-I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 eaLnBrk="0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Laureati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Bologna</a:t>
            </a:r>
          </a:p>
          <a:p>
            <a:pPr algn="ctr" eaLnBrk="0"/>
            <a:r>
              <a:rPr lang="it-IT" dirty="0" smtClean="0">
                <a:latin typeface="Arial Narrow" panose="020B0606020202030204" pitchFamily="34" charset="0"/>
              </a:rPr>
              <a:t>Via della </a:t>
            </a:r>
            <a:r>
              <a:rPr lang="it-IT" dirty="0" err="1" smtClean="0">
                <a:latin typeface="Arial Narrow" panose="020B0606020202030204" pitchFamily="34" charset="0"/>
              </a:rPr>
              <a:t>Beverara</a:t>
            </a:r>
            <a:r>
              <a:rPr lang="it-IT" dirty="0" smtClean="0">
                <a:latin typeface="Arial Narrow" panose="020B0606020202030204" pitchFamily="34" charset="0"/>
              </a:rPr>
              <a:t>, 9 </a:t>
            </a:r>
          </a:p>
          <a:p>
            <a:pPr algn="ctr" eaLnBrk="0"/>
            <a:endParaRPr lang="it-IT" dirty="0">
              <a:latin typeface="Arial Narrow" panose="020B0606020202030204" pitchFamily="34" charset="0"/>
            </a:endParaRPr>
          </a:p>
          <a:p>
            <a:pPr algn="ctr" eaLnBrk="0"/>
            <a:endParaRPr lang="it-IT" dirty="0">
              <a:latin typeface="Arial Narrow" panose="020B0606020202030204" pitchFamily="34" charset="0"/>
            </a:endParaRPr>
          </a:p>
          <a:p>
            <a:pPr algn="ctr"/>
            <a:r>
              <a:rPr lang="it-IT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Dal </a:t>
            </a:r>
            <a:r>
              <a:rPr lang="it-IT" sz="2800" smtClean="0">
                <a:latin typeface="Arial Narrow" panose="020B0606020202030204" pitchFamily="34" charset="0"/>
                <a:cs typeface="Arial" panose="020B0604020202020204" pitchFamily="34" charset="0"/>
              </a:rPr>
              <a:t>9 giugno al </a:t>
            </a:r>
            <a:r>
              <a:rPr lang="it-IT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29 Luglio 2016</a:t>
            </a:r>
          </a:p>
          <a:p>
            <a:pPr algn="ctr"/>
            <a:r>
              <a:rPr lang="it-IT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dalle </a:t>
            </a:r>
            <a:r>
              <a:rPr lang="it-IT" sz="1600" dirty="0">
                <a:latin typeface="Arial Narrow" panose="020B0606020202030204" pitchFamily="34" charset="0"/>
                <a:cs typeface="Arial" panose="020B0604020202020204" pitchFamily="34" charset="0"/>
              </a:rPr>
              <a:t>ore </a:t>
            </a:r>
            <a:r>
              <a:rPr lang="it-IT" sz="1600" dirty="0" smtClean="0">
                <a:latin typeface="Arial Narrow" panose="020B0606020202030204" pitchFamily="34" charset="0"/>
              </a:rPr>
              <a:t>14,00 alle ore 18,00</a:t>
            </a:r>
            <a:endParaRPr lang="it-IT" sz="1600" dirty="0">
              <a:latin typeface="Arial Narrow" panose="020B0606020202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717031" y="7596336"/>
            <a:ext cx="28498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latin typeface="Arial Narrow" panose="020B0606020202030204" pitchFamily="34" charset="0"/>
              </a:rPr>
              <a:t>Fondazione Geometri e Geometri </a:t>
            </a:r>
          </a:p>
          <a:p>
            <a:pPr algn="ctr"/>
            <a:r>
              <a:rPr lang="it-IT" sz="1000" b="1" dirty="0">
                <a:latin typeface="Arial Narrow" panose="020B0606020202030204" pitchFamily="34" charset="0"/>
              </a:rPr>
              <a:t>Laureati dell’Emilia Romagna</a:t>
            </a:r>
          </a:p>
          <a:p>
            <a:pPr algn="ctr"/>
            <a:r>
              <a:rPr lang="it-IT" sz="1000" dirty="0">
                <a:latin typeface="Arial Narrow" panose="020B0606020202030204" pitchFamily="34" charset="0"/>
              </a:rPr>
              <a:t>Via della </a:t>
            </a:r>
            <a:r>
              <a:rPr lang="it-IT" sz="1000" dirty="0" err="1">
                <a:latin typeface="Arial Narrow" panose="020B0606020202030204" pitchFamily="34" charset="0"/>
              </a:rPr>
              <a:t>Beverara</a:t>
            </a:r>
            <a:r>
              <a:rPr lang="it-IT" sz="1000" dirty="0">
                <a:latin typeface="Arial Narrow" panose="020B0606020202030204" pitchFamily="34" charset="0"/>
              </a:rPr>
              <a:t>, 9 – 40131 BOLOGNA  </a:t>
            </a:r>
          </a:p>
          <a:p>
            <a:pPr algn="ctr"/>
            <a:r>
              <a:rPr lang="it-IT" sz="1000" dirty="0">
                <a:latin typeface="Arial Narrow" panose="020B0606020202030204" pitchFamily="34" charset="0"/>
              </a:rPr>
              <a:t>Tel. 051.6345739</a:t>
            </a:r>
          </a:p>
          <a:p>
            <a:pPr algn="ctr"/>
            <a:r>
              <a:rPr lang="it-IT" sz="1000" dirty="0">
                <a:latin typeface="Arial Narrow" panose="020B0606020202030204" pitchFamily="34" charset="0"/>
              </a:rPr>
              <a:t>mail: </a:t>
            </a:r>
            <a:r>
              <a:rPr lang="it-IT" sz="1000" dirty="0">
                <a:latin typeface="Arial Narrow" panose="020B0606020202030204" pitchFamily="34" charset="0"/>
                <a:hlinkClick r:id="rId4"/>
              </a:rPr>
              <a:t>fondazione@fondazionegeometrier.it</a:t>
            </a:r>
            <a:endParaRPr lang="it-IT" sz="1000" dirty="0">
              <a:latin typeface="Arial Narrow" panose="020B0606020202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92696" y="7596336"/>
            <a:ext cx="2664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 smtClean="0">
                <a:latin typeface="Arial Narrow" panose="020B0606020202030204" pitchFamily="34" charset="0"/>
              </a:rPr>
              <a:t>Collegio Geometri e Geometri </a:t>
            </a:r>
          </a:p>
          <a:p>
            <a:pPr algn="ctr"/>
            <a:r>
              <a:rPr lang="it-IT" sz="1000" b="1" dirty="0" smtClean="0">
                <a:latin typeface="Arial Narrow" panose="020B0606020202030204" pitchFamily="34" charset="0"/>
              </a:rPr>
              <a:t>Laureati di Bologna</a:t>
            </a:r>
            <a:endParaRPr lang="it-IT" sz="1000" b="1" dirty="0">
              <a:latin typeface="Arial Narrow" panose="020B0606020202030204" pitchFamily="34" charset="0"/>
            </a:endParaRPr>
          </a:p>
          <a:p>
            <a:pPr algn="ctr"/>
            <a:r>
              <a:rPr lang="it-IT" sz="1000" dirty="0">
                <a:latin typeface="Arial Narrow" panose="020B0606020202030204" pitchFamily="34" charset="0"/>
              </a:rPr>
              <a:t>Via della </a:t>
            </a:r>
            <a:r>
              <a:rPr lang="it-IT" sz="1000" dirty="0" err="1">
                <a:latin typeface="Arial Narrow" panose="020B0606020202030204" pitchFamily="34" charset="0"/>
              </a:rPr>
              <a:t>Beverara</a:t>
            </a:r>
            <a:r>
              <a:rPr lang="it-IT" sz="1000" dirty="0">
                <a:latin typeface="Arial Narrow" panose="020B0606020202030204" pitchFamily="34" charset="0"/>
              </a:rPr>
              <a:t>, 9 – 40131 BOLOGNA  </a:t>
            </a:r>
          </a:p>
          <a:p>
            <a:pPr algn="ctr"/>
            <a:r>
              <a:rPr lang="it-IT" sz="1000" dirty="0">
                <a:latin typeface="Arial Narrow" panose="020B0606020202030204" pitchFamily="34" charset="0"/>
              </a:rPr>
              <a:t>Tel. </a:t>
            </a:r>
            <a:r>
              <a:rPr lang="it-IT" sz="1000" dirty="0" smtClean="0">
                <a:latin typeface="Arial Narrow" panose="020B0606020202030204" pitchFamily="34" charset="0"/>
              </a:rPr>
              <a:t>051.235626</a:t>
            </a:r>
            <a:endParaRPr lang="it-IT" sz="1000" dirty="0">
              <a:latin typeface="Arial Narrow" panose="020B0606020202030204" pitchFamily="34" charset="0"/>
            </a:endParaRPr>
          </a:p>
          <a:p>
            <a:pPr algn="ctr"/>
            <a:r>
              <a:rPr lang="it-IT" sz="1000" dirty="0">
                <a:latin typeface="Arial Narrow" panose="020B0606020202030204" pitchFamily="34" charset="0"/>
              </a:rPr>
              <a:t>mail: </a:t>
            </a:r>
            <a:r>
              <a:rPr lang="it-IT" sz="1000" dirty="0" smtClean="0">
                <a:latin typeface="Arial Narrow" panose="020B0606020202030204" pitchFamily="34" charset="0"/>
                <a:hlinkClick r:id="rId5"/>
              </a:rPr>
              <a:t>collegio@collegiogeometri.bo.it</a:t>
            </a:r>
            <a:r>
              <a:rPr lang="it-IT" sz="1000" dirty="0" smtClean="0">
                <a:latin typeface="Arial Narrow" panose="020B0606020202030204" pitchFamily="34" charset="0"/>
              </a:rPr>
              <a:t> </a:t>
            </a:r>
            <a:endParaRPr lang="it-IT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5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3873" y="831868"/>
            <a:ext cx="5829300" cy="504056"/>
          </a:xfrm>
        </p:spPr>
        <p:txBody>
          <a:bodyPr>
            <a:normAutofit fontScale="90000"/>
          </a:bodyPr>
          <a:lstStyle/>
          <a:p>
            <a:r>
              <a:rPr lang="it-IT" sz="1100" b="1" dirty="0">
                <a:latin typeface="Arial Narrow" panose="020B0606020202030204" pitchFamily="34" charset="0"/>
              </a:rPr>
              <a:t>CORSI DI AGGIORNAMENTO IN PREVENZIONE INCENDI FINALIZZATI AL MANTENIMENTO DELL'ISCRIZIONE DEI PROFESSIONISTI NEGLI ELENCHI DEL MINISTERO DEGLI INTERNI</a:t>
            </a:r>
            <a:r>
              <a:rPr lang="it-IT" sz="1100" dirty="0">
                <a:latin typeface="Arial Narrow" panose="020B0606020202030204" pitchFamily="34" charset="0"/>
              </a:rPr>
              <a:t/>
            </a:r>
            <a:br>
              <a:rPr lang="it-IT" sz="1100" dirty="0">
                <a:latin typeface="Arial Narrow" panose="020B0606020202030204" pitchFamily="34" charset="0"/>
              </a:rPr>
            </a:br>
            <a:r>
              <a:rPr lang="it-IT" sz="1100" b="1" dirty="0">
                <a:latin typeface="Arial Narrow" panose="020B0606020202030204" pitchFamily="34" charset="0"/>
              </a:rPr>
              <a:t>(D.M. 5 agosto 11; art. 7</a:t>
            </a:r>
            <a:r>
              <a:rPr lang="it-IT" sz="1100" b="1" dirty="0" smtClean="0">
                <a:latin typeface="Arial Narrow" panose="020B0606020202030204" pitchFamily="34" charset="0"/>
              </a:rPr>
              <a:t>)</a:t>
            </a:r>
            <a:endParaRPr lang="it-IT" sz="2000" dirty="0">
              <a:latin typeface="Arial Narrow" panose="020B0606020202030204" pitchFamily="34" charset="0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282" y="1287143"/>
            <a:ext cx="6724641" cy="770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it-IT" sz="950" b="1" u="sng" dirty="0"/>
              <a:t>Destinatari : </a:t>
            </a:r>
            <a:endParaRPr lang="it-IT" sz="950" dirty="0"/>
          </a:p>
          <a:p>
            <a:pPr algn="just"/>
            <a:r>
              <a:rPr lang="it-IT" sz="950" dirty="0"/>
              <a:t>A tutti i Geometri liberi professionisti regolarmente iscritti ai Collegi Geometri e Geometri Laureati della Regione Emilia-Romagna in possesso dell'abilitazione in prevenzioni incendi presso il Ministero dell'Interno che necessitano di aggiornamento quinquennale per il mantenimento dell' iscrizione dei professionisti negli elenchi del ministero degli interni</a:t>
            </a:r>
            <a:r>
              <a:rPr lang="it-IT" sz="950" dirty="0" smtClean="0"/>
              <a:t>. A </a:t>
            </a:r>
            <a:r>
              <a:rPr lang="it-IT" sz="950" dirty="0"/>
              <a:t>tutti i Geometri liberi professionisti regolarmente iscritti ai Collegi Geometri e Geometri Laureati della Regione Emilia-Romagna interessati </a:t>
            </a:r>
            <a:r>
              <a:rPr lang="it-IT" sz="950" dirty="0" smtClean="0"/>
              <a:t>all'aggiornamento. Pur </a:t>
            </a:r>
            <a:r>
              <a:rPr lang="it-IT" sz="950" dirty="0"/>
              <a:t>avendo preso atto della Nota del 02/02/2016 emanata dal Ministero dell'Interno — Dipartimento dei Vigili del Fuoco, del Soccorso Pubblico e della Difesa Civile, l'ente organizzatore degli eventi prevede un numero di allievi da 20 a massimo 60 unità, al fine di garantire un'adeguata interazione tra docente, discenti e staff organizzativo.</a:t>
            </a:r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b="1" u="sng" dirty="0"/>
              <a:t>Durata</a:t>
            </a:r>
            <a:endParaRPr lang="it-IT" sz="950" dirty="0"/>
          </a:p>
          <a:p>
            <a:pPr algn="just"/>
            <a:r>
              <a:rPr lang="it-IT" sz="950" dirty="0"/>
              <a:t>Corso Il Codice di prevenzione incendi DM 3/08/15 di 40 ore — Protezioni passive - Protezioni attive; </a:t>
            </a:r>
            <a:r>
              <a:rPr lang="it-IT" sz="950" u="sng" dirty="0"/>
              <a:t> </a:t>
            </a:r>
            <a:endParaRPr lang="it-IT" sz="950" dirty="0"/>
          </a:p>
          <a:p>
            <a:pPr algn="just"/>
            <a:r>
              <a:rPr lang="it-IT" sz="950" u="sng" dirty="0"/>
              <a:t>4 ore per ogni giornata più 1 ora Test Finale</a:t>
            </a:r>
            <a:r>
              <a:rPr lang="it-IT" sz="950" u="sng" dirty="0" smtClean="0"/>
              <a:t>;</a:t>
            </a:r>
          </a:p>
          <a:p>
            <a:pPr algn="just"/>
            <a:r>
              <a:rPr lang="it-IT" sz="950" b="1" u="sng" dirty="0" smtClean="0"/>
              <a:t>SI PUO’ PARTECIPARE ANCHE SOLO AD ALCUNI MODULI DA 8 ORE CIASCUNO</a:t>
            </a:r>
            <a:endParaRPr lang="it-IT" sz="950" b="1" dirty="0"/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b="1" u="sng" dirty="0"/>
              <a:t>Sede:</a:t>
            </a:r>
            <a:endParaRPr lang="it-IT" sz="950" dirty="0"/>
          </a:p>
          <a:p>
            <a:pPr algn="just"/>
            <a:r>
              <a:rPr lang="it-IT" sz="950" dirty="0"/>
              <a:t>Collegio Geometri e Geometri Laureati di Bologna. Via della </a:t>
            </a:r>
            <a:r>
              <a:rPr lang="it-IT" sz="950" dirty="0" err="1"/>
              <a:t>Beverara</a:t>
            </a:r>
            <a:r>
              <a:rPr lang="it-IT" sz="950" dirty="0"/>
              <a:t>, 9 – 40131 BOLOGNA</a:t>
            </a:r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b="1" u="sng" dirty="0"/>
              <a:t>Obiettivi:</a:t>
            </a:r>
            <a:endParaRPr lang="it-IT" sz="950" dirty="0"/>
          </a:p>
          <a:p>
            <a:pPr algn="just"/>
            <a:r>
              <a:rPr lang="it-IT" sz="950" dirty="0"/>
              <a:t>Il corso introduce gli elementi basilari della normativa di prevenzione incendi, emendata con il D.M. 3/8/2015, mediante esposizione e commento del testo unico nella sua interezza, al fine di fornire al discente le conoscenze necessarie per la comprensione della norma. Il corso è finalizzato sia all'aggiornamento tecnico sia al mantenimento dell'iscrizione negli elenchi del Ministero dell'Interno.</a:t>
            </a:r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b="1" u="sng" dirty="0"/>
              <a:t>Verifiche intermedie/finali</a:t>
            </a:r>
            <a:endParaRPr lang="it-IT" sz="950" dirty="0"/>
          </a:p>
          <a:p>
            <a:pPr algn="just"/>
            <a:r>
              <a:rPr lang="it-IT" sz="950" dirty="0"/>
              <a:t>Al termine del corso i partecipanti sosterranno una prova di verifica dell'apprendimento, strutturata prevalentemente come test. La commissione valutatrice sarà composta da un rappresentate del Comando dei Vigili del Fuoco e dal coordinatore del corso.</a:t>
            </a:r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b="1" u="sng" dirty="0"/>
              <a:t>Materiali didattici</a:t>
            </a:r>
            <a:endParaRPr lang="it-IT" sz="950" dirty="0"/>
          </a:p>
          <a:p>
            <a:pPr algn="just"/>
            <a:r>
              <a:rPr lang="it-IT" sz="950" dirty="0" err="1"/>
              <a:t>Slides</a:t>
            </a:r>
            <a:r>
              <a:rPr lang="it-IT" sz="950" dirty="0"/>
              <a:t> su audiovisivi, dispense su supporto magnetico fornite per ogni modulo.</a:t>
            </a:r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b="1" u="sng" dirty="0"/>
              <a:t>Aule/attrezzature</a:t>
            </a:r>
            <a:endParaRPr lang="it-IT" sz="950" dirty="0"/>
          </a:p>
          <a:p>
            <a:pPr algn="just"/>
            <a:r>
              <a:rPr lang="it-IT" sz="950" dirty="0"/>
              <a:t>Per le lezioni verrà utilizzata un'aula dotata di computer e videoproiettore.</a:t>
            </a:r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dirty="0"/>
              <a:t> </a:t>
            </a:r>
            <a:r>
              <a:rPr lang="it-IT" sz="950" b="1" u="sng" dirty="0" smtClean="0"/>
              <a:t>Modalità </a:t>
            </a:r>
            <a:r>
              <a:rPr lang="it-IT" sz="950" b="1" u="sng" dirty="0"/>
              <a:t>organizzative</a:t>
            </a:r>
            <a:endParaRPr lang="it-IT" sz="950" dirty="0"/>
          </a:p>
          <a:p>
            <a:pPr algn="just"/>
            <a:r>
              <a:rPr lang="it-IT" sz="950" dirty="0"/>
              <a:t>Il corso è organizzato dal Collegio Geometri e Geometri Laureati di Bologna in collaborazione con la Fondazione Geometri e Geometri Laureati dell’Emilia-Romagna</a:t>
            </a:r>
            <a:r>
              <a:rPr lang="it-IT" sz="950" dirty="0" smtClean="0"/>
              <a:t>. È </a:t>
            </a:r>
            <a:r>
              <a:rPr lang="it-IT" sz="950" dirty="0"/>
              <a:t>previsto l'obbligo di frequenza del 100% delle ore, per ottenere l'attestazione finale.</a:t>
            </a:r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b="1" u="sng" dirty="0"/>
              <a:t>Modalità di registrazione delle presenze</a:t>
            </a:r>
            <a:endParaRPr lang="it-IT" sz="950" dirty="0"/>
          </a:p>
          <a:p>
            <a:pPr algn="just"/>
            <a:r>
              <a:rPr lang="it-IT" sz="950" dirty="0"/>
              <a:t>Registro delle presenze con orario di entrata e orario di uscita, firmato dal docente e dal coordinatore del corso. Firma degli allievi in entrata ed uscita per ciascuna lezione.</a:t>
            </a:r>
          </a:p>
          <a:p>
            <a:pPr algn="just"/>
            <a:r>
              <a:rPr lang="it-IT" sz="950" dirty="0"/>
              <a:t> </a:t>
            </a:r>
          </a:p>
          <a:p>
            <a:pPr algn="just"/>
            <a:r>
              <a:rPr lang="it-IT" sz="950" b="1" u="sng" dirty="0"/>
              <a:t>Modalità didattiche</a:t>
            </a:r>
            <a:endParaRPr lang="it-IT" sz="950" dirty="0"/>
          </a:p>
          <a:p>
            <a:pPr algn="just"/>
            <a:r>
              <a:rPr lang="it-IT" sz="950" dirty="0"/>
              <a:t>Frontale - Casi di studio sottoposti dai docenti, esaminati in gruppi di lavoro</a:t>
            </a:r>
            <a:r>
              <a:rPr lang="it-IT" sz="950" dirty="0" smtClean="0"/>
              <a:t>.</a:t>
            </a:r>
          </a:p>
          <a:p>
            <a:pPr algn="just"/>
            <a:endParaRPr lang="it-IT" sz="950" dirty="0"/>
          </a:p>
          <a:p>
            <a:pPr algn="just"/>
            <a:r>
              <a:rPr lang="it-IT" sz="950" b="1" u="sng" dirty="0" smtClean="0"/>
              <a:t>Costo dell’intero Modulo è di </a:t>
            </a:r>
            <a:r>
              <a:rPr lang="it-IT" sz="950" dirty="0" smtClean="0"/>
              <a:t>€ 400,00 + IVA22 </a:t>
            </a:r>
            <a:r>
              <a:rPr lang="it-IT" sz="950" dirty="0"/>
              <a:t>% </a:t>
            </a:r>
            <a:r>
              <a:rPr lang="it-IT" sz="950" b="1" dirty="0"/>
              <a:t>( € </a:t>
            </a:r>
            <a:r>
              <a:rPr lang="it-IT" sz="950" b="1" dirty="0" smtClean="0"/>
              <a:t>488,00</a:t>
            </a:r>
            <a:r>
              <a:rPr lang="it-IT" sz="950" dirty="0" smtClean="0"/>
              <a:t>), mentre ogni singolo Modulo ha un costo di € 80,00 + IVA 22% (</a:t>
            </a:r>
            <a:r>
              <a:rPr lang="it-IT" sz="950" b="1" dirty="0" smtClean="0"/>
              <a:t>€ 97,60</a:t>
            </a:r>
            <a:r>
              <a:rPr lang="it-IT" sz="950" dirty="0" smtClean="0"/>
              <a:t>). Si </a:t>
            </a:r>
            <a:r>
              <a:rPr lang="it-IT" sz="950" dirty="0"/>
              <a:t>ricorda che con riferimento alla comunicazione </a:t>
            </a:r>
            <a:r>
              <a:rPr lang="it-IT" sz="950" dirty="0" err="1"/>
              <a:t>prot</a:t>
            </a:r>
            <a:r>
              <a:rPr lang="it-IT" sz="950" dirty="0"/>
              <a:t>. n° 268990 del 03/12/2015 della Cassa Italiana di Previdenza ed Assistenza Geometri, il corso di aggiornamento per il mantenimento delle qualifiche professionali in materia di prevenzione incendi, gode del finanziamento pari a euro 200,00, che saranno rimborsati al termine del corso agli iscritti in regola con il pagamento dei contributi, a seguito di presentazione di richiesta alla segreteria</a:t>
            </a:r>
            <a:r>
              <a:rPr lang="it-IT" sz="950" dirty="0" smtClean="0"/>
              <a:t>.</a:t>
            </a:r>
            <a:endParaRPr lang="it-IT" sz="95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0"/>
            <a:ext cx="2571836" cy="74526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9" y="157181"/>
            <a:ext cx="2482234" cy="670404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524427" y="266053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In collaborazione con la </a:t>
            </a:r>
            <a:endParaRPr lang="it-IT" sz="1000" dirty="0"/>
          </a:p>
        </p:txBody>
      </p:sp>
    </p:spTree>
    <p:extLst>
      <p:ext uri="{BB962C8B-B14F-4D97-AF65-F5344CB8AC3E}">
        <p14:creationId xmlns="" xmlns:p14="http://schemas.microsoft.com/office/powerpoint/2010/main" val="217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472468" y="1306557"/>
            <a:ext cx="17486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Andale Sans UI"/>
                <a:cs typeface="Times New Roman" pitchFamily="18" charset="0"/>
              </a:rPr>
              <a:t>CONTENUTI DEL CORSO:</a:t>
            </a:r>
            <a:endParaRPr kumimoji="0" lang="it-IT" altLang="it-I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84684" y="5199191"/>
            <a:ext cx="5544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000" dirty="0">
              <a:latin typeface="Arial Narrow" panose="020B0606020202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22239" y="6732240"/>
            <a:ext cx="63939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b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RELATORI</a:t>
            </a:r>
            <a:r>
              <a:rPr lang="it-IT" sz="1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Dott. Ing. Carlo DALL'OPPIO		Comandante </a:t>
            </a:r>
            <a:r>
              <a:rPr lang="it-IT" altLang="it-IT" sz="1000" dirty="0" err="1">
                <a:latin typeface="Arial Narrow" pitchFamily="34" charset="0"/>
                <a:ea typeface="Andale Sans UI"/>
                <a:cs typeface="Times New Roman" pitchFamily="18" charset="0"/>
              </a:rPr>
              <a:t>Prov.le</a:t>
            </a: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 VV.F. Bologna</a:t>
            </a:r>
            <a:endParaRPr lang="it-IT" altLang="it-IT" sz="1000" dirty="0">
              <a:latin typeface="Arial Narrow" panose="020B0606020202030204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Dott. </a:t>
            </a:r>
            <a:r>
              <a:rPr lang="it-IT" altLang="it-IT" sz="1000" dirty="0" err="1">
                <a:latin typeface="Arial Narrow" pitchFamily="34" charset="0"/>
                <a:ea typeface="Andale Sans UI"/>
                <a:cs typeface="Times New Roman" pitchFamily="18" charset="0"/>
              </a:rPr>
              <a:t>Ing</a:t>
            </a: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 Gianfranco TRIPI		Dirigente Addetto presso il Comando </a:t>
            </a:r>
            <a:r>
              <a:rPr lang="it-IT" altLang="it-IT" sz="1000" dirty="0" err="1">
                <a:latin typeface="Arial Narrow" pitchFamily="34" charset="0"/>
                <a:ea typeface="Andale Sans UI"/>
                <a:cs typeface="Times New Roman" pitchFamily="18" charset="0"/>
              </a:rPr>
              <a:t>Prov.le</a:t>
            </a: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 VV.F. di Bologna</a:t>
            </a:r>
            <a:endParaRPr lang="it-IT" altLang="it-IT" sz="1000" dirty="0">
              <a:latin typeface="Arial Narrow" panose="020B0606020202030204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Dott. Ing. Mario PRINCE		D.V.D. c/o Comando </a:t>
            </a:r>
            <a:r>
              <a:rPr lang="it-IT" altLang="it-IT" sz="1000" dirty="0" err="1">
                <a:latin typeface="Arial Narrow" pitchFamily="34" charset="0"/>
                <a:ea typeface="Andale Sans UI"/>
                <a:cs typeface="Times New Roman" pitchFamily="18" charset="0"/>
              </a:rPr>
              <a:t>Prov.le</a:t>
            </a: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 VV.F. Bologna</a:t>
            </a:r>
            <a:endParaRPr lang="it-IT" altLang="it-IT" sz="1000" dirty="0">
              <a:latin typeface="Arial Narrow" panose="020B0606020202030204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Dott. Ing. Andrea MAURO		D.V.D. c/o Comando </a:t>
            </a:r>
            <a:r>
              <a:rPr lang="it-IT" altLang="it-IT" sz="1000" dirty="0" err="1">
                <a:latin typeface="Arial Narrow" pitchFamily="34" charset="0"/>
                <a:ea typeface="Andale Sans UI"/>
                <a:cs typeface="Times New Roman" pitchFamily="18" charset="0"/>
              </a:rPr>
              <a:t>Prov.le</a:t>
            </a: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 VV.F. Bologna</a:t>
            </a:r>
            <a:endParaRPr lang="it-IT" altLang="it-IT" sz="1000" dirty="0">
              <a:latin typeface="Arial Narrow" panose="020B0606020202030204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Dott. Ing. Alessandro COCCIA		D.V.D. c/o Comando </a:t>
            </a:r>
            <a:r>
              <a:rPr lang="it-IT" altLang="it-IT" sz="1000" dirty="0" err="1">
                <a:latin typeface="Arial Narrow" pitchFamily="34" charset="0"/>
                <a:ea typeface="Andale Sans UI"/>
                <a:cs typeface="Times New Roman" pitchFamily="18" charset="0"/>
              </a:rPr>
              <a:t>Prov.le</a:t>
            </a: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 VV.F. Bologna</a:t>
            </a:r>
            <a:endParaRPr lang="it-IT" altLang="it-IT" sz="1000" dirty="0">
              <a:latin typeface="Arial Narrow" panose="020B0606020202030204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Dott. Ing. Vasco VANZINI		Comando </a:t>
            </a:r>
            <a:r>
              <a:rPr lang="it-IT" altLang="it-IT" sz="1000" dirty="0" err="1">
                <a:latin typeface="Arial Narrow" pitchFamily="34" charset="0"/>
                <a:ea typeface="Andale Sans UI"/>
                <a:cs typeface="Times New Roman" pitchFamily="18" charset="0"/>
              </a:rPr>
              <a:t>Prov.le</a:t>
            </a:r>
            <a:r>
              <a:rPr lang="it-IT" altLang="it-IT" sz="1000" dirty="0">
                <a:latin typeface="Arial Narrow" pitchFamily="34" charset="0"/>
                <a:ea typeface="Andale Sans UI"/>
                <a:cs typeface="Times New Roman" pitchFamily="18" charset="0"/>
              </a:rPr>
              <a:t> VV.F. Bologna</a:t>
            </a:r>
            <a:endParaRPr lang="it-IT" altLang="it-IT" sz="1000" dirty="0">
              <a:latin typeface="Arial Narrow" panose="020B0606020202030204" pitchFamily="34" charset="0"/>
              <a:cs typeface="Arial" pitchFamily="34" charset="0"/>
            </a:endParaRPr>
          </a:p>
          <a:p>
            <a:pPr algn="just"/>
            <a:endParaRPr lang="it-IT" sz="1000" b="1" u="sng" dirty="0">
              <a:latin typeface="Arial Narrow" panose="020B0606020202030204" pitchFamily="34" charset="0"/>
            </a:endParaRPr>
          </a:p>
          <a:p>
            <a:pPr algn="just"/>
            <a:r>
              <a:rPr lang="en-US" sz="1000" b="1" dirty="0"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  <a:r>
              <a:rPr lang="it-IT" sz="1000" b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TEMPI </a:t>
            </a:r>
            <a:r>
              <a:rPr lang="it-IT" sz="10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E ARTICOLAZIONE DEL CORSO DI FORMAZIONE</a:t>
            </a:r>
            <a:r>
              <a:rPr lang="it-IT" sz="1000" b="1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it-IT" sz="1000" dirty="0">
                <a:latin typeface="Arial Narrow" panose="020B0606020202030204" pitchFamily="34" charset="0"/>
                <a:cs typeface="Arial" panose="020B0604020202020204" pitchFamily="34" charset="0"/>
              </a:rPr>
              <a:t>Il Corso avrà una durata di </a:t>
            </a:r>
            <a:r>
              <a:rPr lang="it-IT" sz="1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40 </a:t>
            </a:r>
            <a:r>
              <a:rPr lang="it-IT" sz="1000" dirty="0">
                <a:latin typeface="Arial Narrow" panose="020B0606020202030204" pitchFamily="34" charset="0"/>
                <a:cs typeface="Arial" panose="020B0604020202020204" pitchFamily="34" charset="0"/>
              </a:rPr>
              <a:t>ore e si articolerà dalle ore </a:t>
            </a:r>
            <a:r>
              <a:rPr lang="it-IT" sz="1000" dirty="0" smtClean="0">
                <a:latin typeface="Arial Narrow" panose="020B0606020202030204" pitchFamily="34" charset="0"/>
              </a:rPr>
              <a:t>14,00 </a:t>
            </a:r>
            <a:r>
              <a:rPr lang="it-IT" sz="1000" dirty="0">
                <a:latin typeface="Arial Narrow" panose="020B0606020202030204" pitchFamily="34" charset="0"/>
              </a:rPr>
              <a:t>– </a:t>
            </a:r>
            <a:r>
              <a:rPr lang="it-IT" sz="1000" dirty="0" smtClean="0">
                <a:latin typeface="Arial Narrow" panose="020B0606020202030204" pitchFamily="34" charset="0"/>
              </a:rPr>
              <a:t>alle ore 18,00</a:t>
            </a:r>
            <a:r>
              <a:rPr lang="it-IT" sz="1000" dirty="0">
                <a:latin typeface="Arial Narrow" panose="020B0606020202030204" pitchFamily="34" charset="0"/>
                <a:cs typeface="Arial" panose="020B0604020202020204" pitchFamily="34" charset="0"/>
              </a:rPr>
              <a:t>. Il Corso prevede il riconoscimento di </a:t>
            </a:r>
            <a:r>
              <a:rPr lang="it-IT" sz="10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n</a:t>
            </a:r>
            <a:r>
              <a:rPr lang="it-IT" sz="1000" b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40  </a:t>
            </a:r>
            <a:r>
              <a:rPr lang="it-IT" sz="1000" b="1" i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Crediti Formativi o 8 Crediti Formativi per ciascun modulo</a:t>
            </a:r>
            <a:r>
              <a:rPr lang="it-IT" sz="1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 Narrow" panose="020B0606020202030204" pitchFamily="34" charset="0"/>
                <a:cs typeface="Arial" panose="020B0604020202020204" pitchFamily="34" charset="0"/>
              </a:rPr>
              <a:t>secondo il vigente regolamento di Formazione Continua del CNG, che verranno attribuiti dal Collegio Geometri e Geometri Laureati di </a:t>
            </a:r>
            <a:r>
              <a:rPr lang="it-IT" sz="1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Bologna.</a:t>
            </a:r>
            <a:endParaRPr lang="it-IT" sz="1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473873" y="831868"/>
            <a:ext cx="58293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b="1" smtClean="0">
                <a:latin typeface="Arial Narrow" panose="020B0606020202030204" pitchFamily="34" charset="0"/>
              </a:rPr>
              <a:t>CORSI DI AGGIORNAMENTO IN PREVENZIONE INCENDI FINALIZZATI AL MANTENIMENTO DELL'ISCRIZIONE DEI PROFESSIONISTI NEGLI ELENCHI DEL MINISTERO DEGLI INTERNI</a:t>
            </a:r>
            <a:r>
              <a:rPr lang="it-IT" sz="1100" smtClean="0">
                <a:latin typeface="Arial Narrow" panose="020B0606020202030204" pitchFamily="34" charset="0"/>
              </a:rPr>
              <a:t/>
            </a:r>
            <a:br>
              <a:rPr lang="it-IT" sz="1100" smtClean="0">
                <a:latin typeface="Arial Narrow" panose="020B0606020202030204" pitchFamily="34" charset="0"/>
              </a:rPr>
            </a:br>
            <a:r>
              <a:rPr lang="it-IT" sz="1100" b="1" smtClean="0">
                <a:latin typeface="Arial Narrow" panose="020B0606020202030204" pitchFamily="34" charset="0"/>
              </a:rPr>
              <a:t>(D.M. 5 agosto 11; art. 7)</a:t>
            </a:r>
            <a:endParaRPr lang="it-IT" sz="2000" dirty="0">
              <a:latin typeface="Arial Narrow" panose="020B0606020202030204" pitchFamily="34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0"/>
            <a:ext cx="2571836" cy="745262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9" y="157181"/>
            <a:ext cx="2482234" cy="670404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524427" y="266053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In collaborazione con la </a:t>
            </a:r>
            <a:endParaRPr lang="it-IT" sz="10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87602996"/>
              </p:ext>
            </p:extLst>
          </p:nvPr>
        </p:nvGraphicFramePr>
        <p:xfrm>
          <a:off x="244868" y="2123728"/>
          <a:ext cx="6340610" cy="42710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3946"/>
                <a:gridCol w="504056"/>
                <a:gridCol w="720080"/>
                <a:gridCol w="576064"/>
                <a:gridCol w="2880320"/>
                <a:gridCol w="1296144"/>
              </a:tblGrid>
              <a:tr h="257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DATA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ORARIO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SEZIONE DEL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CODICE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MODULO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ARGOMENTO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DOCENZE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09/06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9 - 13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G.1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G.2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G.3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MODULO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Da 8 ore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Finalità del Codice di Prevenzione Incendi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Generalità, termini e definizioni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Determinazione dei profili di rischio delle attività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Carlo Dall’Oppio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09/6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S.3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Resistenza al fuoco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Compartimentazione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Andrea Mauro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6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09/6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TEST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Andrea Mauro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16/6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S.5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MODULO </a:t>
                      </a: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Da 8 ore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Esodo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Gestione della sicurezza antincendio (GSA)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Mario Prince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6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23/6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S.9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Controllo dell’incendio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Operatività antincendio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Andrea Mauro 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23/6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TEST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Andrea Mauro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30/6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S.8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MODULO </a:t>
                      </a: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Da 8 ore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Rivelazione ed allarme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Controllo di funi e calore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Alessandro Coccia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64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7/7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Esempi di progettazione antincendio – 1 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Vasco </a:t>
                      </a:r>
                      <a:r>
                        <a:rPr lang="it-IT" sz="9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Vanzini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TEST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Vasco </a:t>
                      </a:r>
                      <a:r>
                        <a:rPr lang="it-IT" sz="9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Vanzini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7/</a:t>
                      </a:r>
                      <a:r>
                        <a:rPr lang="it-IT" sz="9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9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14/7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S.10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V.1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V.2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V.3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MODULO </a:t>
                      </a: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Da 12 ore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Sicurezza degli impianti tecnologici e di servizio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Aree a rischio specifico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Aree a rischio per atmosfere esplosive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Vani degli ascensori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Gianfranco Tripi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1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21/7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Esempi di progettazione antincendio - 2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Vasco </a:t>
                      </a:r>
                      <a:r>
                        <a:rPr lang="it-IT" sz="9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Vanzini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26/7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Dal DPR 151/2011 al Codice, le innovazioni introdotte nella Prevenzione Incendi 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Mario Prince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26/7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TEST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Mario Prince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1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28/7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M.1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M.2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M.3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4 ore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Metodologia per l’ingegneria della sicurezza antincendio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Scenari di incendio per la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progettazione </a:t>
                      </a: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prestazionale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Salvaguardia della vita con la progettazione prestazionale 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Mario Prince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29/7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14-18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4 ore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Esempi di progettazione antincendio - 3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Dott. Ing. Vasco </a:t>
                      </a:r>
                      <a:r>
                        <a:rPr lang="it-IT" sz="9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Vanzini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8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29/7</a:t>
                      </a:r>
                      <a:endParaRPr lang="it-IT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TEST FINALE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38735" marR="387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1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147700" y="1547665"/>
            <a:ext cx="3317303" cy="345638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SCHEDA DI ISCRIZIONE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COGNOME E NOME  _________________________________________________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INDIRIZZO STUDIO _________________________________________________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CITTÀ____________________________________________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PROV.___________________________________________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TELEFONO_______________________________________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CELLULARE______________________________________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MAIL (in stampatello e leggibile)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COLLEGIO GEOMETRI E GEOMETRI LAUREATI DI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________________________________________</a:t>
            </a:r>
            <a:endParaRPr lang="it-IT" sz="1100" b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contenuto 3"/>
          <p:cNvSpPr txBox="1">
            <a:spLocks/>
          </p:cNvSpPr>
          <p:nvPr/>
        </p:nvSpPr>
        <p:spPr>
          <a:xfrm>
            <a:off x="3465003" y="1547665"/>
            <a:ext cx="3250841" cy="345638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b="1" dirty="0" smtClean="0">
                <a:latin typeface="Arial Narrow" panose="020B0606020202030204" pitchFamily="34" charset="0"/>
                <a:cs typeface="Arial" pitchFamily="34" charset="0"/>
              </a:rPr>
              <a:t>DATI OBBLIGATORI PER LA FATTURAZIONE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SOGGETTO A CUI INTESTARE LA FATTURA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_______________________________________________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INDIRIZZO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_______________________________________________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CITTA’ PROV.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_______________________________________________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CODICE FISCALE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_______________________________________________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PARTITA IVA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it-IT" sz="1100" dirty="0" smtClean="0">
                <a:latin typeface="Arial Narrow" panose="020B0606020202030204" pitchFamily="34" charset="0"/>
                <a:cs typeface="Arial" pitchFamily="34" charset="0"/>
              </a:rPr>
              <a:t>________________________________________________</a:t>
            </a:r>
            <a:endParaRPr lang="it-IT" sz="11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12069" y="755576"/>
            <a:ext cx="6603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" indent="0" algn="ctr">
              <a:buNone/>
            </a:pPr>
            <a:r>
              <a:rPr lang="it-IT" sz="1400" b="1" dirty="0">
                <a:latin typeface="Arial Narrow" panose="020B0606020202030204" pitchFamily="34" charset="0"/>
              </a:rPr>
              <a:t>CORSI DI AGGIORNAMENTO IN PREVENZIONE INCENDI FINALIZZATI AL MANTENIMENTO DELL'ISCRIZIONE DEI PROFESSIONISTI NEGLI ELENCHI DEL MINISTERO DEGLI INTERNI</a:t>
            </a:r>
            <a:r>
              <a:rPr lang="it-IT" sz="1400" dirty="0">
                <a:latin typeface="Arial Narrow" panose="020B0606020202030204" pitchFamily="34" charset="0"/>
              </a:rPr>
              <a:t/>
            </a:r>
            <a:br>
              <a:rPr lang="it-IT" sz="1400" dirty="0">
                <a:latin typeface="Arial Narrow" panose="020B0606020202030204" pitchFamily="34" charset="0"/>
              </a:rPr>
            </a:br>
            <a:r>
              <a:rPr lang="it-IT" sz="1400" b="1" dirty="0">
                <a:latin typeface="Arial Narrow" panose="020B0606020202030204" pitchFamily="34" charset="0"/>
              </a:rPr>
              <a:t>(D.M. 5 agosto 11; art. 7)</a:t>
            </a:r>
            <a:endParaRPr lang="it-IT" dirty="0">
              <a:latin typeface="Arial Narrow" panose="020B0606020202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47700" y="4829087"/>
            <a:ext cx="6568144" cy="3500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/>
            <a:endParaRPr lang="it-IT" sz="1100" b="1" dirty="0">
              <a:latin typeface="Franklin Gothic Book" panose="020B0503020102020204" pitchFamily="34" charset="0"/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  </a:t>
            </a:r>
          </a:p>
          <a:p>
            <a:pPr algn="ctr"/>
            <a:r>
              <a:rPr lang="it-IT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         </a:t>
            </a:r>
            <a:endParaRPr lang="it-IT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Il </a:t>
            </a:r>
            <a:r>
              <a:rPr lang="it-IT" sz="1100" dirty="0">
                <a:latin typeface="Arial Narrow" panose="020B0606020202030204" pitchFamily="34" charset="0"/>
                <a:cs typeface="Arial" panose="020B0604020202020204" pitchFamily="34" charset="0"/>
              </a:rPr>
              <a:t>sottoscritto con la presente scheda si </a:t>
            </a:r>
            <a:r>
              <a:rPr lang="it-IT" sz="11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IMPEGNA</a:t>
            </a:r>
            <a:r>
              <a:rPr lang="it-IT" sz="1100" dirty="0">
                <a:latin typeface="Arial Narrow" panose="020B0606020202030204" pitchFamily="34" charset="0"/>
                <a:cs typeface="Arial" panose="020B0604020202020204" pitchFamily="34" charset="0"/>
              </a:rPr>
              <a:t> a partecipare al </a:t>
            </a:r>
            <a:r>
              <a:rPr lang="it-IT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Corso: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it-IT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MODULO INTERO </a:t>
            </a:r>
            <a:r>
              <a:rPr lang="it-IT" sz="1100" u="sng" dirty="0">
                <a:latin typeface="Arial Narrow" panose="020B0606020202030204" pitchFamily="34" charset="0"/>
                <a:cs typeface="Arial" panose="020B0604020202020204" pitchFamily="34" charset="0"/>
              </a:rPr>
              <a:t>€uro 400,00 + IVA 22% </a:t>
            </a:r>
            <a:r>
              <a:rPr lang="it-IT" sz="1100" dirty="0"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it-IT" sz="11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Totale di €uro  488,00</a:t>
            </a:r>
            <a:r>
              <a:rPr lang="it-IT" sz="1100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it-IT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MODULO  SINGOLO € </a:t>
            </a:r>
            <a:r>
              <a:rPr lang="it-IT" sz="1100" dirty="0">
                <a:latin typeface="Arial Narrow" panose="020B0606020202030204" pitchFamily="34" charset="0"/>
              </a:rPr>
              <a:t>di € 80,00 + IVA 22% </a:t>
            </a:r>
            <a:r>
              <a:rPr lang="it-IT" sz="1100" dirty="0" smtClean="0">
                <a:latin typeface="Arial Narrow" panose="020B0606020202030204" pitchFamily="34" charset="0"/>
              </a:rPr>
              <a:t>(</a:t>
            </a:r>
            <a:r>
              <a:rPr lang="it-IT" sz="11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Totale </a:t>
            </a:r>
            <a:r>
              <a:rPr lang="it-IT" sz="1100" b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di </a:t>
            </a:r>
            <a:r>
              <a:rPr lang="it-IT" sz="1100" b="1" u="sng" dirty="0" smtClean="0">
                <a:latin typeface="Arial Narrow" panose="020B0606020202030204" pitchFamily="34" charset="0"/>
              </a:rPr>
              <a:t>€ 97,60</a:t>
            </a:r>
            <a:r>
              <a:rPr lang="it-IT" sz="1100" b="1" dirty="0" smtClean="0">
                <a:latin typeface="Arial Narrow" panose="020B0606020202030204" pitchFamily="34" charset="0"/>
              </a:rPr>
              <a:t>)  </a:t>
            </a:r>
          </a:p>
          <a:p>
            <a:pPr indent="180975" algn="just"/>
            <a:endParaRPr lang="it-IT" sz="1100" b="1" dirty="0" smtClean="0">
              <a:latin typeface="Arial Narrow" panose="020B0606020202030204" pitchFamily="34" charset="0"/>
            </a:endParaRPr>
          </a:p>
          <a:p>
            <a:pPr algn="just"/>
            <a:endParaRPr lang="it-IT" sz="11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it-IT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it-IT" sz="105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it-IT" sz="105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it-IT" sz="105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it-IT" sz="105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it-IT" sz="1050" dirty="0" smtClean="0">
                <a:latin typeface="Arial Narrow" panose="020B0606020202030204" pitchFamily="34" charset="0"/>
                <a:cs typeface="Arial" panose="020B0604020202020204" pitchFamily="34" charset="0"/>
              </a:rPr>
              <a:t>La quota dovrà essere versata con </a:t>
            </a:r>
            <a:r>
              <a:rPr lang="it-IT" sz="1050" dirty="0">
                <a:latin typeface="Arial Narrow" panose="020B0606020202030204" pitchFamily="34" charset="0"/>
                <a:cs typeface="Arial" panose="020B0604020202020204" pitchFamily="34" charset="0"/>
              </a:rPr>
              <a:t>bonifico bancario intestato: Fondazione Geometri e Geometri Laureati dell’Emilia Romagna – Banca Monte dei Paschi di Siena – Agenzia n. 19 Via Emilia Ponente, 317– 40132 Bologna,  Codice IBAN IT 39 T </a:t>
            </a:r>
            <a:r>
              <a:rPr lang="it-IT" sz="1050" dirty="0" smtClean="0">
                <a:latin typeface="Arial Narrow" panose="020B0606020202030204" pitchFamily="34" charset="0"/>
                <a:cs typeface="Arial" panose="020B0604020202020204" pitchFamily="34" charset="0"/>
              </a:rPr>
              <a:t>01030 </a:t>
            </a:r>
            <a:r>
              <a:rPr lang="it-IT" sz="1050" dirty="0">
                <a:latin typeface="Arial Narrow" panose="020B0606020202030204" pitchFamily="34" charset="0"/>
                <a:cs typeface="Arial" panose="020B0604020202020204" pitchFamily="34" charset="0"/>
              </a:rPr>
              <a:t>02417 000001255363 </a:t>
            </a:r>
            <a:r>
              <a:rPr lang="it-IT" sz="1050" b="1" dirty="0">
                <a:latin typeface="Arial Narrow" panose="020B0606020202030204" pitchFamily="34" charset="0"/>
                <a:cs typeface="Arial" panose="020B0604020202020204" pitchFamily="34" charset="0"/>
              </a:rPr>
              <a:t>da effettuarsi </a:t>
            </a:r>
            <a:r>
              <a:rPr lang="it-IT" sz="10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contestualmente all’iscrizione </a:t>
            </a:r>
            <a:r>
              <a:rPr lang="it-IT" sz="1050" dirty="0" smtClean="0">
                <a:latin typeface="Arial Narrow" panose="020B0606020202030204" pitchFamily="34" charset="0"/>
                <a:cs typeface="Arial" panose="020B0604020202020204" pitchFamily="34" charset="0"/>
              </a:rPr>
              <a:t>e trasmessa via </a:t>
            </a:r>
            <a:r>
              <a:rPr lang="it-IT" sz="1050" dirty="0">
                <a:latin typeface="Arial Narrow" panose="020B0606020202030204" pitchFamily="34" charset="0"/>
                <a:cs typeface="Arial" panose="020B0604020202020204" pitchFamily="34" charset="0"/>
              </a:rPr>
              <a:t>mail a: </a:t>
            </a:r>
            <a:r>
              <a:rPr lang="it-IT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2"/>
              </a:rPr>
              <a:t>collegio@collegiogeometri.bo.it</a:t>
            </a:r>
            <a:r>
              <a:rPr lang="it-IT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sz="1050" b="1" dirty="0">
                <a:latin typeface="Arial Narrow" panose="020B0606020202030204" pitchFamily="34" charset="0"/>
              </a:rPr>
              <a:t>In caso di mancata partecipazione del Corso, la quota versata sarà restituita entro 5 giorni dall’inizio del corso. </a:t>
            </a:r>
            <a:endParaRPr lang="it-IT" sz="105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t-IT" sz="1050" b="1" dirty="0" smtClean="0">
                <a:latin typeface="Arial Narrow" panose="020B0606020202030204" pitchFamily="34" charset="0"/>
              </a:rPr>
              <a:t>Dopo </a:t>
            </a:r>
            <a:r>
              <a:rPr lang="it-IT" sz="1050" b="1" dirty="0">
                <a:latin typeface="Arial Narrow" panose="020B0606020202030204" pitchFamily="34" charset="0"/>
              </a:rPr>
              <a:t>tale data non potrà più essere restituita</a:t>
            </a:r>
            <a:endParaRPr lang="it-IT" sz="105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it-IT" sz="1050" dirty="0"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it-IT" sz="1050" dirty="0" smtClean="0">
                <a:latin typeface="Arial Narrow" panose="020B0606020202030204" pitchFamily="34" charset="0"/>
              </a:rPr>
              <a:t>Data____________________   Firma </a:t>
            </a:r>
            <a:r>
              <a:rPr lang="it-IT" sz="1050" dirty="0">
                <a:latin typeface="Arial Narrow" panose="020B0606020202030204" pitchFamily="34" charset="0"/>
              </a:rPr>
              <a:t>per </a:t>
            </a:r>
            <a:r>
              <a:rPr lang="it-IT" sz="1050" dirty="0" smtClean="0">
                <a:latin typeface="Arial Narrow" panose="020B0606020202030204" pitchFamily="34" charset="0"/>
              </a:rPr>
              <a:t>accettazione   ______________________________________   </a:t>
            </a:r>
            <a:endParaRPr lang="it-IT" sz="1050" dirty="0">
              <a:latin typeface="Arial Narrow" panose="020B060602020203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4980" y="8384253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900" b="1" dirty="0" smtClean="0">
                <a:latin typeface="Arial Narrow" panose="020B0606020202030204" pitchFamily="34" charset="0"/>
              </a:rPr>
              <a:t>Segreteria organizzativa</a:t>
            </a:r>
          </a:p>
          <a:p>
            <a:pPr algn="ctr"/>
            <a:r>
              <a:rPr lang="it-IT" sz="900" b="1" dirty="0">
                <a:latin typeface="Arial Narrow" panose="020B0606020202030204" pitchFamily="34" charset="0"/>
              </a:rPr>
              <a:t>Collegio Geometri e Geometri </a:t>
            </a:r>
            <a:r>
              <a:rPr lang="it-IT" sz="900" b="1" dirty="0" smtClean="0">
                <a:latin typeface="Arial Narrow" panose="020B0606020202030204" pitchFamily="34" charset="0"/>
              </a:rPr>
              <a:t>Laureati </a:t>
            </a:r>
            <a:r>
              <a:rPr lang="it-IT" sz="900" b="1" dirty="0">
                <a:latin typeface="Arial Narrow" panose="020B0606020202030204" pitchFamily="34" charset="0"/>
              </a:rPr>
              <a:t>di Bologna</a:t>
            </a:r>
          </a:p>
          <a:p>
            <a:pPr algn="ctr"/>
            <a:r>
              <a:rPr lang="it-IT" sz="900" dirty="0">
                <a:latin typeface="Arial Narrow" panose="020B0606020202030204" pitchFamily="34" charset="0"/>
              </a:rPr>
              <a:t>Via della </a:t>
            </a:r>
            <a:r>
              <a:rPr lang="it-IT" sz="900" dirty="0" err="1">
                <a:latin typeface="Arial Narrow" panose="020B0606020202030204" pitchFamily="34" charset="0"/>
              </a:rPr>
              <a:t>Beverara</a:t>
            </a:r>
            <a:r>
              <a:rPr lang="it-IT" sz="900" dirty="0">
                <a:latin typeface="Arial Narrow" panose="020B0606020202030204" pitchFamily="34" charset="0"/>
              </a:rPr>
              <a:t>, 9 – 40131 BOLOGNA  </a:t>
            </a:r>
            <a:r>
              <a:rPr lang="it-IT" sz="900" dirty="0" smtClean="0">
                <a:latin typeface="Arial Narrow" panose="020B0606020202030204" pitchFamily="34" charset="0"/>
              </a:rPr>
              <a:t>- Tel</a:t>
            </a:r>
            <a:r>
              <a:rPr lang="it-IT" sz="900" dirty="0">
                <a:latin typeface="Arial Narrow" panose="020B0606020202030204" pitchFamily="34" charset="0"/>
              </a:rPr>
              <a:t>. 051.235626</a:t>
            </a:r>
          </a:p>
          <a:p>
            <a:pPr algn="ctr"/>
            <a:r>
              <a:rPr lang="it-IT" sz="900" dirty="0">
                <a:latin typeface="Arial Narrow" panose="020B0606020202030204" pitchFamily="34" charset="0"/>
              </a:rPr>
              <a:t>mail: </a:t>
            </a:r>
            <a:r>
              <a:rPr lang="it-IT" sz="900" dirty="0">
                <a:latin typeface="Arial Narrow" panose="020B0606020202030204" pitchFamily="34" charset="0"/>
                <a:hlinkClick r:id="rId2"/>
              </a:rPr>
              <a:t>collegio@collegiogeometri.bo.it</a:t>
            </a:r>
            <a:r>
              <a:rPr lang="it-IT" sz="9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636" y="11038"/>
            <a:ext cx="2573337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4287183"/>
              </p:ext>
            </p:extLst>
          </p:nvPr>
        </p:nvGraphicFramePr>
        <p:xfrm>
          <a:off x="1844824" y="6228184"/>
          <a:ext cx="2814320" cy="780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/>
                <a:gridCol w="703580"/>
                <a:gridCol w="703580"/>
                <a:gridCol w="7035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MODULO 1</a:t>
                      </a:r>
                    </a:p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09/06</a:t>
                      </a:r>
                    </a:p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(da 8 ore)</a:t>
                      </a:r>
                      <a:endParaRPr lang="it-IT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MODULO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–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23/06</a:t>
                      </a:r>
                    </a:p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(da 8 ore)</a:t>
                      </a:r>
                      <a:endParaRPr lang="it-IT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MODULO 3</a:t>
                      </a:r>
                    </a:p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30/6 –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7/</a:t>
                      </a:r>
                      <a:r>
                        <a:rPr lang="it-IT" sz="9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it-IT" sz="9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(da 8 ore)</a:t>
                      </a:r>
                      <a:endParaRPr lang="it-IT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MODULO 4</a:t>
                      </a:r>
                    </a:p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14/7 –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26/7 (da 12 ore)</a:t>
                      </a:r>
                      <a:endParaRPr lang="it-IT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959476" y="6206387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 smtClean="0"/>
              <a:t>CONTRASSEGNARE IL MODULO DESIDERATO CON UNA «X»</a:t>
            </a:r>
            <a:endParaRPr lang="it-IT" sz="1000" b="1" dirty="0"/>
          </a:p>
        </p:txBody>
      </p:sp>
    </p:spTree>
    <p:extLst>
      <p:ext uri="{BB962C8B-B14F-4D97-AF65-F5344CB8AC3E}">
        <p14:creationId xmlns="" xmlns:p14="http://schemas.microsoft.com/office/powerpoint/2010/main" val="41112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861</Words>
  <Application>Microsoft Office PowerPoint</Application>
  <PresentationFormat>Presentazione su schermo (4:3)</PresentationFormat>
  <Paragraphs>254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CORSI DI AGGIORNAMENTO IN PREVENZIONE INCENDI FINALIZZATI AL MANTENIMENTO DELL'ISCRIZIONE DEI PROFESSIONISTI NEGLI ELENCHI DEL MINISTERO DEGLI INTERNI (D.M. 5 agosto 11; art. 7)</vt:lpstr>
      <vt:lpstr>CONTENUTI DEL CORSO: </vt:lpstr>
      <vt:lpstr>Diapositiva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CORSI DI AGGIORNAMENTO IN PREVENZIONE INCENDI FINALIZZATI AL MANTENIMENTO DELL'ISCRIZIONE DEI PROFESSIONISTI NEGLI ELENCHI DEL MINISTERO DEGLI INTERNI (D.M. 5 agosto 11; art. 7)</dc:title>
  <dc:creator>Fondazione</dc:creator>
  <cp:lastModifiedBy>katia</cp:lastModifiedBy>
  <cp:revision>24</cp:revision>
  <cp:lastPrinted>2016-05-19T12:58:05Z</cp:lastPrinted>
  <dcterms:created xsi:type="dcterms:W3CDTF">2016-05-10T08:30:05Z</dcterms:created>
  <dcterms:modified xsi:type="dcterms:W3CDTF">2016-06-01T08:25:50Z</dcterms:modified>
</cp:coreProperties>
</file>